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notesMasterIdLst>
    <p:notesMasterId r:id="rId14"/>
  </p:notesMasterIdLst>
  <p:sldIdLst>
    <p:sldId id="256" r:id="rId2"/>
    <p:sldId id="257" r:id="rId3"/>
    <p:sldId id="456" r:id="rId4"/>
    <p:sldId id="258" r:id="rId5"/>
    <p:sldId id="457" r:id="rId6"/>
    <p:sldId id="459" r:id="rId7"/>
    <p:sldId id="476" r:id="rId8"/>
    <p:sldId id="477" r:id="rId9"/>
    <p:sldId id="478" r:id="rId10"/>
    <p:sldId id="480" r:id="rId11"/>
    <p:sldId id="482" r:id="rId12"/>
    <p:sldId id="4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FF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20593-21AD-6D4B-90A1-63D21F83DF63}" type="datetimeFigureOut">
              <a:rPr lang="en-US" smtClean="0"/>
              <a:t>4/24/23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A4EBC2-7B0C-4541-A15D-8CB2D5E1B511}" type="slidenum">
              <a:rPr lang="en-US" smtClean="0"/>
              <a:t>‹#›</a:t>
            </a:fld>
            <a:endParaRPr lang="en-US"/>
          </a:p>
        </p:txBody>
      </p:sp>
    </p:spTree>
    <p:extLst>
      <p:ext uri="{BB962C8B-B14F-4D97-AF65-F5344CB8AC3E}">
        <p14:creationId xmlns:p14="http://schemas.microsoft.com/office/powerpoint/2010/main" val="169751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A4EBC2-7B0C-4541-A15D-8CB2D5E1B511}" type="slidenum">
              <a:rPr lang="en-US" smtClean="0"/>
              <a:t>2</a:t>
            </a:fld>
            <a:endParaRPr lang="en-US"/>
          </a:p>
        </p:txBody>
      </p:sp>
    </p:spTree>
    <p:extLst>
      <p:ext uri="{BB962C8B-B14F-4D97-AF65-F5344CB8AC3E}">
        <p14:creationId xmlns:p14="http://schemas.microsoft.com/office/powerpoint/2010/main" val="3669388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EBC2-7B0C-4541-A15D-8CB2D5E1B5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7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35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019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39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53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11</a:t>
            </a:fld>
            <a:endParaRPr lang="en-GB"/>
          </a:p>
        </p:txBody>
      </p:sp>
    </p:spTree>
    <p:extLst>
      <p:ext uri="{BB962C8B-B14F-4D97-AF65-F5344CB8AC3E}">
        <p14:creationId xmlns:p14="http://schemas.microsoft.com/office/powerpoint/2010/main" val="284297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12</a:t>
            </a:fld>
            <a:endParaRPr lang="en-GB"/>
          </a:p>
        </p:txBody>
      </p:sp>
    </p:spTree>
    <p:extLst>
      <p:ext uri="{BB962C8B-B14F-4D97-AF65-F5344CB8AC3E}">
        <p14:creationId xmlns:p14="http://schemas.microsoft.com/office/powerpoint/2010/main" val="2176572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796093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3569269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1303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291948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170108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26360244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4644437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02180601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4276397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14756229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7876402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012891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25472402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11704754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2236922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082455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6525214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E9000B2-3E14-B04A-BD28-6F92D17BD9DE}" type="datetimeFigureOut">
              <a:rPr lang="en-US" smtClean="0"/>
              <a:t>4/24/23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13670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E9000B2-3E14-B04A-BD28-6F92D17BD9DE}" type="datetimeFigureOut">
              <a:rPr lang="en-US" smtClean="0"/>
              <a:t>4/24/23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1853250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E9000B2-3E14-B04A-BD28-6F92D17BD9DE}" type="datetimeFigureOut">
              <a:rPr lang="en-US" smtClean="0"/>
              <a:t>4/24/23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3666644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E9000B2-3E14-B04A-BD28-6F92D17BD9DE}" type="datetimeFigureOut">
              <a:rPr lang="en-US" smtClean="0"/>
              <a:t>4/24/23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103217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9000B2-3E14-B04A-BD28-6F92D17BD9DE}" type="datetimeFigureOut">
              <a:rPr lang="en-US" smtClean="0"/>
              <a:t>4/24/23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1022068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4/24/23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3793987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4/24/23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84384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9000B2-3E14-B04A-BD28-6F92D17BD9DE}" type="datetimeFigureOut">
              <a:rPr lang="en-US" smtClean="0"/>
              <a:t>4/24/23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D9967-CDD4-3C40-B94A-E347687CB090}" type="slidenum">
              <a:rPr lang="en-US" smtClean="0"/>
              <a:t>‹#›</a:t>
            </a:fld>
            <a:endParaRPr lang="en-US"/>
          </a:p>
        </p:txBody>
      </p:sp>
    </p:spTree>
    <p:extLst>
      <p:ext uri="{BB962C8B-B14F-4D97-AF65-F5344CB8AC3E}">
        <p14:creationId xmlns:p14="http://schemas.microsoft.com/office/powerpoint/2010/main" val="3751541606"/>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anhattan Skyline New York Panorama HD wallpaper">
            <a:extLst>
              <a:ext uri="{FF2B5EF4-FFF2-40B4-BE49-F238E27FC236}">
                <a16:creationId xmlns:a16="http://schemas.microsoft.com/office/drawing/2014/main" id="{AE7EEA87-4A97-ECCC-CBE5-98269CEED9C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10287"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EAA57B-59D1-80F2-5ECF-4A3CC38AC3CF}"/>
              </a:ext>
            </a:extLst>
          </p:cNvPr>
          <p:cNvSpPr>
            <a:spLocks noGrp="1"/>
          </p:cNvSpPr>
          <p:nvPr>
            <p:ph type="ctrTitle"/>
          </p:nvPr>
        </p:nvSpPr>
        <p:spPr>
          <a:xfrm>
            <a:off x="222422" y="965200"/>
            <a:ext cx="11726562" cy="3564869"/>
          </a:xfrm>
        </p:spPr>
        <p:txBody>
          <a:bodyPr anchor="ctr">
            <a:normAutofit/>
          </a:bodyPr>
          <a:lstStyle/>
          <a:p>
            <a:pPr algn="l"/>
            <a:r>
              <a:rPr lang="en-US" sz="11500" dirty="0">
                <a:ln w="22225">
                  <a:solidFill>
                    <a:schemeClr val="tx1"/>
                  </a:solidFill>
                  <a:miter lim="800000"/>
                </a:ln>
                <a:noFill/>
              </a:rPr>
              <a:t>AIRBNB-NEW YORK</a:t>
            </a:r>
          </a:p>
        </p:txBody>
      </p:sp>
      <p:sp>
        <p:nvSpPr>
          <p:cNvPr id="3" name="Subtitle 2">
            <a:extLst>
              <a:ext uri="{FF2B5EF4-FFF2-40B4-BE49-F238E27FC236}">
                <a16:creationId xmlns:a16="http://schemas.microsoft.com/office/drawing/2014/main" id="{4296B3E4-0B64-FE87-EDA4-4C4C6467C44E}"/>
              </a:ext>
            </a:extLst>
          </p:cNvPr>
          <p:cNvSpPr>
            <a:spLocks noGrp="1"/>
          </p:cNvSpPr>
          <p:nvPr>
            <p:ph type="subTitle" idx="1"/>
          </p:nvPr>
        </p:nvSpPr>
        <p:spPr>
          <a:xfrm>
            <a:off x="4367095" y="3429000"/>
            <a:ext cx="2611774" cy="1202995"/>
          </a:xfrm>
        </p:spPr>
        <p:txBody>
          <a:bodyPr>
            <a:normAutofit/>
          </a:bodyPr>
          <a:lstStyle/>
          <a:p>
            <a:pPr algn="l"/>
            <a:r>
              <a:rPr lang="en-US" sz="3200" dirty="0"/>
              <a:t>”</a:t>
            </a:r>
            <a:r>
              <a:rPr lang="en-US" sz="3200" dirty="0">
                <a:latin typeface="+mj-lt"/>
              </a:rPr>
              <a:t>RARE FIND</a:t>
            </a:r>
            <a:r>
              <a:rPr lang="en-US" sz="3200" dirty="0"/>
              <a:t>”</a:t>
            </a:r>
          </a:p>
        </p:txBody>
      </p:sp>
      <p:sp>
        <p:nvSpPr>
          <p:cNvPr id="4" name="Rectangle 3">
            <a:extLst>
              <a:ext uri="{FF2B5EF4-FFF2-40B4-BE49-F238E27FC236}">
                <a16:creationId xmlns:a16="http://schemas.microsoft.com/office/drawing/2014/main" id="{DCD6BC0B-3511-9FB8-2481-A0A013C8E882}"/>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6785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1FBBE54-C806-EAE3-094D-20E7793A2317}"/>
              </a:ext>
            </a:extLst>
          </p:cNvPr>
          <p:cNvPicPr>
            <a:picLocks noChangeAspect="1" noChangeArrowheads="1"/>
          </p:cNvPicPr>
          <p:nvPr/>
        </p:nvPicPr>
        <p:blipFill>
          <a:blip r:embed="rId3">
            <a:alphaModFix amt="20000"/>
          </a:blip>
          <a:srcRect/>
          <a:stretch/>
        </p:blipFill>
        <p:spPr bwMode="auto">
          <a:xfrm>
            <a:off x="-2" y="0"/>
            <a:ext cx="12192000" cy="7169576"/>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TextBox 3">
            <a:extLst>
              <a:ext uri="{FF2B5EF4-FFF2-40B4-BE49-F238E27FC236}">
                <a16:creationId xmlns:a16="http://schemas.microsoft.com/office/drawing/2014/main" id="{B6DC0D5B-1706-200B-CD4B-C7AB0998F97C}"/>
              </a:ext>
            </a:extLst>
          </p:cNvPr>
          <p:cNvSpPr txBox="1"/>
          <p:nvPr/>
        </p:nvSpPr>
        <p:spPr>
          <a:xfrm>
            <a:off x="444191" y="1486259"/>
            <a:ext cx="10302587" cy="2585323"/>
          </a:xfrm>
          <a:prstGeom prst="rect">
            <a:avLst/>
          </a:prstGeom>
          <a:noFill/>
        </p:spPr>
        <p:txBody>
          <a:bodyPr wrap="square">
            <a:spAutoFit/>
          </a:bodyPr>
          <a:lstStyle/>
          <a:p>
            <a:pPr marL="171450" indent="-171450">
              <a:buFont typeface="Arial" panose="020B0604020202020204" pitchFamily="34" charset="0"/>
              <a:buChar char="•"/>
            </a:pPr>
            <a:r>
              <a:rPr lang="en-US" dirty="0">
                <a:latin typeface="+mj-lt"/>
                <a:cs typeface="Segoe UI" panose="020B0502040204020203" pitchFamily="34" charset="0"/>
              </a:rPr>
              <a:t>Cleaning and preparing the data for analysis was challenging, especially when dealing with missing or inconsistent data. Data imputation techniques and validation checks were used to overcome this challenge.</a:t>
            </a:r>
          </a:p>
          <a:p>
            <a:pPr marL="171450" indent="-171450">
              <a:buFont typeface="Arial" panose="020B0604020202020204" pitchFamily="34" charset="0"/>
              <a:buChar char="•"/>
            </a:pPr>
            <a:r>
              <a:rPr lang="en-US" b="0" i="0" dirty="0">
                <a:effectLst/>
                <a:latin typeface="+mj-lt"/>
                <a:cs typeface="Segoe UI" panose="020B0502040204020203" pitchFamily="34" charset="0"/>
              </a:rPr>
              <a:t>Developing a predictive model was challenging, especially when dealing with non-linear relationships and interactions between variables. Techniques such as neural networks overcame this challenge.</a:t>
            </a:r>
          </a:p>
          <a:p>
            <a:pPr marL="171450" indent="-171450">
              <a:buFont typeface="Arial" panose="020B0604020202020204" pitchFamily="34" charset="0"/>
              <a:buChar char="•"/>
            </a:pPr>
            <a:r>
              <a:rPr lang="en-US" dirty="0">
                <a:latin typeface="+mj-lt"/>
                <a:cs typeface="Segoe UI" panose="020B0502040204020203" pitchFamily="34" charset="0"/>
              </a:rPr>
              <a:t>Some Columns have multiple values like amenities and reviews with commas, semicolons, and full stops: Dealing with these columns is challenging in Pyspark.</a:t>
            </a:r>
          </a:p>
          <a:p>
            <a:pPr marL="171450" indent="-171450">
              <a:buFont typeface="Arial" panose="020B0604020202020204" pitchFamily="34" charset="0"/>
              <a:buChar char="•"/>
            </a:pPr>
            <a:endParaRPr lang="en-US" dirty="0">
              <a:latin typeface="+mj-lt"/>
              <a:cs typeface="Segoe UI" panose="020B0502040204020203" pitchFamily="34" charset="0"/>
            </a:endParaRPr>
          </a:p>
          <a:p>
            <a:endParaRPr lang="en-US" dirty="0">
              <a:latin typeface="+mj-lt"/>
              <a:cs typeface="Segoe UI" panose="020B0502040204020203" pitchFamily="34" charset="0"/>
            </a:endParaRPr>
          </a:p>
          <a:p>
            <a:endParaRPr lang="en-US" dirty="0">
              <a:latin typeface="+mj-lt"/>
              <a:cs typeface="Segoe UI" panose="020B0502040204020203" pitchFamily="34" charset="0"/>
            </a:endParaRPr>
          </a:p>
        </p:txBody>
      </p:sp>
      <p:sp>
        <p:nvSpPr>
          <p:cNvPr id="8" name="Title 2">
            <a:extLst>
              <a:ext uri="{FF2B5EF4-FFF2-40B4-BE49-F238E27FC236}">
                <a16:creationId xmlns:a16="http://schemas.microsoft.com/office/drawing/2014/main" id="{9676B104-24C2-C568-9C01-0CA785A1FC60}"/>
              </a:ext>
            </a:extLst>
          </p:cNvPr>
          <p:cNvSpPr>
            <a:spLocks noGrp="1"/>
          </p:cNvSpPr>
          <p:nvPr>
            <p:ph type="title"/>
          </p:nvPr>
        </p:nvSpPr>
        <p:spPr>
          <a:xfrm>
            <a:off x="-1482290" y="670151"/>
            <a:ext cx="7395410" cy="408054"/>
          </a:xfrm>
        </p:spPr>
        <p:txBody>
          <a:bodyPr vert="horz" lIns="91440" tIns="45720" rIns="91440" bIns="45720" rtlCol="0" anchor="b">
            <a:normAutofit fontScale="90000"/>
          </a:bodyPr>
          <a:lstStyle/>
          <a:p>
            <a:pPr algn="ctr"/>
            <a:r>
              <a:rPr lang="en-US" sz="6600" dirty="0">
                <a:solidFill>
                  <a:srgbClr val="FFFFFF"/>
                </a:solidFill>
              </a:rPr>
              <a:t>Challenges </a:t>
            </a:r>
          </a:p>
        </p:txBody>
      </p:sp>
    </p:spTree>
    <p:extLst>
      <p:ext uri="{BB962C8B-B14F-4D97-AF65-F5344CB8AC3E}">
        <p14:creationId xmlns:p14="http://schemas.microsoft.com/office/powerpoint/2010/main" val="324147715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60791" pathEditMode="relative" ptsTypes="AA">
                                      <p:cBhvr>
                                        <p:cTn id="6" dur="30000" fill="hold"/>
                                        <p:tgtEl>
                                          <p:spTgt spid="717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717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60791 L 0.24922 0.00653" pathEditMode="relative" ptsTypes="AA">
                                      <p:cBhvr>
                                        <p:cTn id="11" dur="30000" fill="hold"/>
                                        <p:tgtEl>
                                          <p:spTgt spid="7170"/>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22 0.00653 L 0.24922 0.71097" pathEditMode="relative" ptsTypes="AA">
                                      <p:cBhvr>
                                        <p:cTn id="14" dur="30000" fill="hold"/>
                                        <p:tgtEl>
                                          <p:spTgt spid="7170"/>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22 0.71097 L 0.24922 0.53683" pathEditMode="relative" ptsTypes="AA">
                                      <p:cBhvr>
                                        <p:cTn id="17" dur="30000" fill="hold"/>
                                        <p:tgtEl>
                                          <p:spTgt spid="7170"/>
                                        </p:tgtEl>
                                        <p:attrNameLst>
                                          <p:attrName>ppt_x</p:attrName>
                                          <p:attrName>ppt_y</p:attrName>
                                        </p:attrNameLst>
                                      </p:cBhvr>
                                    </p:animMotion>
                                  </p:childTnLst>
                                </p:cTn>
                              </p:par>
                            </p:childTnLst>
                          </p:cTn>
                        </p:par>
                        <p:par>
                          <p:cTn id="18" fill="hold">
                            <p:stCondLst>
                              <p:cond delay="135000"/>
                            </p:stCondLst>
                            <p:childTnLst>
                              <p:par>
                                <p:cTn id="19" presetID="0" presetClass="path" presetSubtype="0" accel="50000" decel="50000" fill="hold" nodeType="afterEffect">
                                  <p:stCondLst>
                                    <p:cond delay="5000"/>
                                  </p:stCondLst>
                                  <p:childTnLst>
                                    <p:animMotion origin="layout" path="M 0.24922 0.53683 L 0.09951 0.35074" pathEditMode="relative" ptsTypes="AA">
                                      <p:cBhvr>
                                        <p:cTn id="20" dur="30000" fill="hold"/>
                                        <p:tgtEl>
                                          <p:spTgt spid="7170"/>
                                        </p:tgtEl>
                                        <p:attrNameLst>
                                          <p:attrName>ppt_x</p:attrName>
                                          <p:attrName>ppt_y</p:attrName>
                                        </p:attrNameLst>
                                      </p:cBhvr>
                                    </p:animMotion>
                                  </p:childTnLst>
                                </p:cTn>
                              </p:par>
                            </p:childTnLst>
                          </p:cTn>
                        </p:par>
                        <p:par>
                          <p:cTn id="21" fill="hold">
                            <p:stCondLst>
                              <p:cond delay="170000"/>
                            </p:stCondLst>
                            <p:childTnLst>
                              <p:par>
                                <p:cTn id="22" presetID="0" presetClass="path" presetSubtype="0" accel="50000" decel="50000" fill="hold" nodeType="afterEffect">
                                  <p:stCondLst>
                                    <p:cond delay="5000"/>
                                  </p:stCondLst>
                                  <p:childTnLst>
                                    <p:animMotion origin="layout" path="M 0.09951 0.35074 L 0 0" pathEditMode="relative" ptsTypes="AA">
                                      <p:cBhvr>
                                        <p:cTn id="23" dur="30000" fill="hold"/>
                                        <p:tgtEl>
                                          <p:spTgt spid="7170"/>
                                        </p:tgtEl>
                                        <p:attrNameLst>
                                          <p:attrName>ppt_x</p:attrName>
                                          <p:attrName>ppt_y</p:attrName>
                                        </p:attrNameLst>
                                      </p:cBhvr>
                                    </p:animMotion>
                                  </p:childTnLst>
                                </p:cTn>
                              </p:par>
                              <p:par>
                                <p:cTn id="24" presetID="6" presetClass="emph" presetSubtype="0" accel="50000" decel="50000" fill="hold" nodeType="withEffect">
                                  <p:stCondLst>
                                    <p:cond delay="5000"/>
                                  </p:stCondLst>
                                  <p:childTnLst>
                                    <p:animScale>
                                      <p:cBhvr>
                                        <p:cTn id="25" dur="30000" fill="hold"/>
                                        <p:tgtEl>
                                          <p:spTgt spid="7170"/>
                                        </p:tgtEl>
                                      </p:cBhvr>
                                      <p:by x="150000" y="150000"/>
                                      <p:to x="100000" y="100000"/>
                                    </p:animScale>
                                  </p:childTnLst>
                                </p:cTn>
                              </p:par>
                            </p:childTnLst>
                          </p:cTn>
                        </p:par>
                        <p:par>
                          <p:cTn id="26" fill="hold">
                            <p:stCondLst>
                              <p:cond delay="205000"/>
                            </p:stCondLst>
                            <p:childTnLst>
                              <p:par>
                                <p:cTn id="27" presetID="0" presetClass="path" presetSubtype="0" accel="50000" decel="50000" fill="hold" nodeType="afterEffect">
                                  <p:stCondLst>
                                    <p:cond delay="0"/>
                                  </p:stCondLst>
                                  <p:childTnLst>
                                    <p:animMotion origin="layout" path="M 0 0 L 0 0" pathEditMode="relative" ptsTypes="AA">
                                      <p:cBhvr>
                                        <p:cTn id="28" dur="5000" fill="hold"/>
                                        <p:tgtEl>
                                          <p:spTgt spid="7170"/>
                                        </p:tgtEl>
                                        <p:attrNameLst>
                                          <p:attrName>ppt_x</p:attrName>
                                          <p:attrName>ppt_y</p:attrName>
                                        </p:attrNameLst>
                                      </p:cBhvr>
                                    </p:animMotion>
                                  </p:childTnLst>
                                </p:cTn>
                              </p:par>
                            </p:childTnLst>
                          </p:cTn>
                        </p:par>
                      </p:childTnLst>
                    </p:cTn>
                  </p:par>
                </p:childTnLst>
              </p:cTn>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descr="Push pins laying down with one standing up">
            <a:extLst>
              <a:ext uri="{FF2B5EF4-FFF2-40B4-BE49-F238E27FC236}">
                <a16:creationId xmlns:a16="http://schemas.microsoft.com/office/drawing/2014/main" id="{CC131314-8208-E6A2-CBD3-B6B544A0F1CE}"/>
              </a:ext>
            </a:extLst>
          </p:cNvPr>
          <p:cNvPicPr>
            <a:picLocks noChangeAspect="1"/>
          </p:cNvPicPr>
          <p:nvPr/>
        </p:nvPicPr>
        <p:blipFill rotWithShape="1">
          <a:blip r:embed="rId3">
            <a:alphaModFix amt="40000"/>
          </a:blip>
          <a:srcRect t="6250"/>
          <a:stretch/>
        </p:blipFill>
        <p:spPr>
          <a:xfrm>
            <a:off x="20" y="10"/>
            <a:ext cx="12191979" cy="6857990"/>
          </a:xfrm>
          <a:prstGeom prst="rect">
            <a:avLst/>
          </a:prstGeom>
        </p:spPr>
      </p:pic>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b="1" dirty="0">
                <a:ln w="22225">
                  <a:solidFill>
                    <a:schemeClr val="tx1"/>
                  </a:solidFill>
                  <a:miter lim="800000"/>
                </a:ln>
                <a:solidFill>
                  <a:schemeClr val="tx1"/>
                </a:solidFill>
              </a:rPr>
              <a:t>REFERENCES</a:t>
            </a:r>
            <a:br>
              <a:rPr lang="en-US" sz="5000" b="1" dirty="0">
                <a:ln w="22225">
                  <a:solidFill>
                    <a:schemeClr val="tx1"/>
                  </a:solidFill>
                  <a:miter lim="800000"/>
                </a:ln>
                <a:solidFill>
                  <a:schemeClr val="tx1"/>
                </a:solidFill>
              </a:rPr>
            </a:br>
            <a:endParaRPr lang="en-US" sz="5000" dirty="0">
              <a:ln w="22225">
                <a:solidFill>
                  <a:schemeClr val="tx1"/>
                </a:solidFill>
                <a:miter lim="800000"/>
              </a:ln>
              <a:solidFill>
                <a:schemeClr val="tx1"/>
              </a:solidFill>
            </a:endParaRPr>
          </a:p>
        </p:txBody>
      </p:sp>
      <p:sp>
        <p:nvSpPr>
          <p:cNvPr id="4" name="TextBox 3">
            <a:extLst>
              <a:ext uri="{FF2B5EF4-FFF2-40B4-BE49-F238E27FC236}">
                <a16:creationId xmlns:a16="http://schemas.microsoft.com/office/drawing/2014/main" id="{EC9F9F76-E4B5-8B7E-7600-2940C6557B77}"/>
              </a:ext>
            </a:extLst>
          </p:cNvPr>
          <p:cNvSpPr txBox="1"/>
          <p:nvPr/>
        </p:nvSpPr>
        <p:spPr>
          <a:xfrm>
            <a:off x="841248" y="3502152"/>
            <a:ext cx="10506456" cy="2670048"/>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solidFill>
                  <a:schemeClr val="accent1">
                    <a:lumMod val="40000"/>
                    <a:lumOff val="60000"/>
                  </a:schemeClr>
                </a:solidFill>
              </a:rPr>
              <a:t>https://</a:t>
            </a:r>
            <a:r>
              <a:rPr lang="en-US" sz="2000" dirty="0" err="1">
                <a:solidFill>
                  <a:schemeClr val="accent1">
                    <a:lumMod val="40000"/>
                    <a:lumOff val="60000"/>
                  </a:schemeClr>
                </a:solidFill>
              </a:rPr>
              <a:t>medium.com</a:t>
            </a:r>
            <a:r>
              <a:rPr lang="en-US" sz="2000" dirty="0">
                <a:solidFill>
                  <a:schemeClr val="accent1">
                    <a:lumMod val="40000"/>
                    <a:lumOff val="60000"/>
                  </a:schemeClr>
                </a:solidFill>
              </a:rPr>
              <a:t>/</a:t>
            </a:r>
            <a:r>
              <a:rPr lang="en-US" sz="2000" dirty="0" err="1">
                <a:solidFill>
                  <a:schemeClr val="accent1">
                    <a:lumMod val="40000"/>
                    <a:lumOff val="60000"/>
                  </a:schemeClr>
                </a:solidFill>
              </a:rPr>
              <a:t>airbnb</a:t>
            </a:r>
            <a:r>
              <a:rPr lang="en-US" sz="2000" dirty="0">
                <a:solidFill>
                  <a:schemeClr val="accent1">
                    <a:lumMod val="40000"/>
                    <a:lumOff val="60000"/>
                  </a:schemeClr>
                </a:solidFill>
              </a:rPr>
              <a:t>-engineering/data-infrastructure-at-airbnb-8adfb34f169c</a:t>
            </a:r>
            <a:endParaRPr lang="en-US" sz="2000" dirty="0"/>
          </a:p>
        </p:txBody>
      </p:sp>
      <p:sp>
        <p:nvSpPr>
          <p:cNvPr id="2" name="Rectangle 1">
            <a:extLst>
              <a:ext uri="{FF2B5EF4-FFF2-40B4-BE49-F238E27FC236}">
                <a16:creationId xmlns:a16="http://schemas.microsoft.com/office/drawing/2014/main" id="{5605D47D-1DEB-98CA-18F1-CA28BB2E34BE}"/>
              </a:ext>
            </a:extLst>
          </p:cNvPr>
          <p:cNvSpPr/>
          <p:nvPr/>
        </p:nvSpPr>
        <p:spPr>
          <a:xfrm>
            <a:off x="405114" y="277792"/>
            <a:ext cx="11447362" cy="6215605"/>
          </a:xfrm>
          <a:prstGeom prst="rect">
            <a:avLst/>
          </a:prstGeom>
          <a:noFill/>
          <a:ln w="38100">
            <a:solidFill>
              <a:srgbClr val="D05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58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b="1">
                <a:ln w="22225">
                  <a:solidFill>
                    <a:schemeClr val="tx1"/>
                  </a:solidFill>
                  <a:miter lim="800000"/>
                </a:ln>
                <a:solidFill>
                  <a:schemeClr val="tx1"/>
                </a:solidFill>
              </a:rPr>
              <a:t>THANK YOU</a:t>
            </a:r>
            <a:br>
              <a:rPr lang="en-US" sz="5400" b="1">
                <a:ln w="22225">
                  <a:solidFill>
                    <a:schemeClr val="tx1"/>
                  </a:solidFill>
                  <a:miter lim="800000"/>
                </a:ln>
                <a:solidFill>
                  <a:schemeClr val="tx1"/>
                </a:solidFill>
              </a:rPr>
            </a:br>
            <a:endParaRPr lang="en-US" sz="5400">
              <a:ln w="22225">
                <a:solidFill>
                  <a:schemeClr val="tx1"/>
                </a:solidFill>
                <a:miter lim="800000"/>
              </a:ln>
              <a:solidFill>
                <a:schemeClr val="tx1"/>
              </a:solidFill>
            </a:endParaRPr>
          </a:p>
        </p:txBody>
      </p:sp>
      <p:sp>
        <p:nvSpPr>
          <p:cNvPr id="2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F4E03C3-7124-525C-DF8A-508A83D7ABDC}"/>
              </a:ext>
            </a:extLst>
          </p:cNvPr>
          <p:cNvPicPr>
            <a:picLocks noChangeAspect="1"/>
          </p:cNvPicPr>
          <p:nvPr/>
        </p:nvPicPr>
        <p:blipFill rotWithShape="1">
          <a:blip r:embed="rId3"/>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6433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extLst>
              <a:ext uri="{BEBA8EAE-BF5A-486C-A8C5-ECC9F3942E4B}">
                <a14:imgProps xmlns:a14="http://schemas.microsoft.com/office/drawing/2010/main">
                  <a14:imgLayer r:embed="rId4">
                    <a14:imgEffect>
                      <a14:artisticBlur radius="5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B2BE61D-ED10-8E7F-93C5-F706CA45614C}"/>
              </a:ext>
            </a:extLst>
          </p:cNvPr>
          <p:cNvGrpSpPr/>
          <p:nvPr/>
        </p:nvGrpSpPr>
        <p:grpSpPr>
          <a:xfrm>
            <a:off x="431503" y="186738"/>
            <a:ext cx="11106856" cy="6316185"/>
            <a:chOff x="552804" y="116146"/>
            <a:chExt cx="11106856" cy="6316185"/>
          </a:xfrm>
        </p:grpSpPr>
        <p:sp>
          <p:nvSpPr>
            <p:cNvPr id="14" name="Rectangle 13">
              <a:extLst>
                <a:ext uri="{FF2B5EF4-FFF2-40B4-BE49-F238E27FC236}">
                  <a16:creationId xmlns:a16="http://schemas.microsoft.com/office/drawing/2014/main" id="{B4B0CE3D-9418-5A8F-7DE2-CD5132B285AD}"/>
                </a:ext>
              </a:extLst>
            </p:cNvPr>
            <p:cNvSpPr/>
            <p:nvPr/>
          </p:nvSpPr>
          <p:spPr>
            <a:xfrm>
              <a:off x="8206001" y="1149841"/>
              <a:ext cx="3453659" cy="5282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D7E5E5-A9A0-9E60-C5F9-55E302D492AC}"/>
                </a:ext>
              </a:extLst>
            </p:cNvPr>
            <p:cNvSpPr/>
            <p:nvPr/>
          </p:nvSpPr>
          <p:spPr>
            <a:xfrm>
              <a:off x="4381525" y="1149841"/>
              <a:ext cx="3453659" cy="5282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F3DD8D-EFBC-9A3C-4A64-727CF985BC41}"/>
                </a:ext>
              </a:extLst>
            </p:cNvPr>
            <p:cNvSpPr/>
            <p:nvPr/>
          </p:nvSpPr>
          <p:spPr>
            <a:xfrm>
              <a:off x="552804" y="1149840"/>
              <a:ext cx="3453659" cy="5282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3B9488-F785-4591-83F3-A23CB3B8D397}"/>
                </a:ext>
              </a:extLst>
            </p:cNvPr>
            <p:cNvSpPr>
              <a:spLocks noChangeAspect="1"/>
            </p:cNvSpPr>
            <p:nvPr/>
          </p:nvSpPr>
          <p:spPr>
            <a:xfrm>
              <a:off x="1232063" y="2010081"/>
              <a:ext cx="1973206" cy="227023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E0ACAF-A6ED-3064-9D85-96722C92B7F5}"/>
                </a:ext>
              </a:extLst>
            </p:cNvPr>
            <p:cNvSpPr>
              <a:spLocks noChangeAspect="1"/>
            </p:cNvSpPr>
            <p:nvPr/>
          </p:nvSpPr>
          <p:spPr>
            <a:xfrm>
              <a:off x="5057937" y="2032802"/>
              <a:ext cx="1975104" cy="227023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65946A-1D16-0BA7-90E7-075527397601}"/>
                </a:ext>
              </a:extLst>
            </p:cNvPr>
            <p:cNvSpPr>
              <a:spLocks noChangeAspect="1"/>
            </p:cNvSpPr>
            <p:nvPr/>
          </p:nvSpPr>
          <p:spPr>
            <a:xfrm>
              <a:off x="8807076" y="1974099"/>
              <a:ext cx="1975104" cy="2270234"/>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58BB6DC-61EA-4C69-006D-0D981438B0CD}"/>
                </a:ext>
              </a:extLst>
            </p:cNvPr>
            <p:cNvSpPr txBox="1"/>
            <p:nvPr/>
          </p:nvSpPr>
          <p:spPr>
            <a:xfrm>
              <a:off x="663322" y="4569082"/>
              <a:ext cx="3232622" cy="163121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b">
              <a:spAutoFit/>
            </a:bodyPr>
            <a:lstStyle/>
            <a:p>
              <a:pPr algn="just"/>
              <a:r>
                <a:rPr lang="en-US" sz="1000" b="1" dirty="0">
                  <a:solidFill>
                    <a:schemeClr val="tx1">
                      <a:lumMod val="65000"/>
                    </a:schemeClr>
                  </a:solidFill>
                  <a:latin typeface="FUTURA MEDIUM" panose="020B0602020204020303" pitchFamily="34" charset="-79"/>
                  <a:cs typeface="FUTURA MEDIUM" panose="020B0602020204020303" pitchFamily="34" charset="-79"/>
                </a:rPr>
                <a:t>Sindhura </a:t>
              </a:r>
              <a:r>
                <a:rPr lang="en-US" sz="1000" b="1" i="0" dirty="0">
                  <a:solidFill>
                    <a:schemeClr val="tx1">
                      <a:lumMod val="65000"/>
                    </a:schemeClr>
                  </a:solidFill>
                  <a:effectLst/>
                  <a:latin typeface="FUTURA MEDIUM" panose="020B0602020204020303" pitchFamily="34" charset="-79"/>
                  <a:cs typeface="FUTURA MEDIUM" panose="020B0602020204020303" pitchFamily="34" charset="-79"/>
                </a:rPr>
                <a:t>worked on the data preprocessing phase, which involved data cleaning, transformation, and feature selection. She handled missing data, identified and removed outliers, and performed feature engineering to create new variables. She also conducted exploratory data analysis to gain insights into the data and select the most relevant features for the models. Sindhura's contributions were crucial in ensuring that the data used for modeling was clean, accurate, and relevant.</a:t>
              </a:r>
              <a:endParaRPr lang="en-US" sz="1000" b="1" dirty="0">
                <a:solidFill>
                  <a:schemeClr val="tx1">
                    <a:lumMod val="65000"/>
                  </a:schemeClr>
                </a:solidFill>
                <a:latin typeface="FUTURA MEDIUM" panose="020B0602020204020303" pitchFamily="34" charset="-79"/>
                <a:cs typeface="FUTURA MEDIUM" panose="020B0602020204020303" pitchFamily="34" charset="-79"/>
              </a:endParaRPr>
            </a:p>
          </p:txBody>
        </p:sp>
        <p:sp>
          <p:nvSpPr>
            <p:cNvPr id="16" name="TextBox 15">
              <a:extLst>
                <a:ext uri="{FF2B5EF4-FFF2-40B4-BE49-F238E27FC236}">
                  <a16:creationId xmlns:a16="http://schemas.microsoft.com/office/drawing/2014/main" id="{C3B4A1B4-2EA2-1FA9-48B3-3D2178B4FA19}"/>
                </a:ext>
              </a:extLst>
            </p:cNvPr>
            <p:cNvSpPr txBox="1"/>
            <p:nvPr/>
          </p:nvSpPr>
          <p:spPr>
            <a:xfrm>
              <a:off x="4485884" y="4437916"/>
              <a:ext cx="3264295" cy="163121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b">
              <a:spAutoFit/>
            </a:bodyPr>
            <a:lstStyle/>
            <a:p>
              <a:pPr algn="just"/>
              <a:r>
                <a:rPr lang="en-US" sz="1000" b="1" dirty="0">
                  <a:solidFill>
                    <a:schemeClr val="tx1">
                      <a:lumMod val="65000"/>
                    </a:schemeClr>
                  </a:solidFill>
                  <a:latin typeface="FUTURA MEDIUM" panose="020B0602020204020303" pitchFamily="34" charset="-79"/>
                  <a:cs typeface="FUTURA MEDIUM" panose="020B0602020204020303" pitchFamily="34" charset="-79"/>
                </a:rPr>
                <a:t>Murali worked on building the MLP and Decision tree models using Pyspark. He implemented and trained the models, selecting appropriate variables to optimize their performance. He helped to create a dataflow and identify metrics for evaluating the model and selecting the models to achieve a good predictive model for New York Rare Find listing. Murali's contributions were essential in building robust and accurate models that could predict Airbnb rental prices with decent Accuracy.</a:t>
              </a:r>
            </a:p>
          </p:txBody>
        </p:sp>
        <p:sp>
          <p:nvSpPr>
            <p:cNvPr id="17" name="TextBox 16">
              <a:extLst>
                <a:ext uri="{FF2B5EF4-FFF2-40B4-BE49-F238E27FC236}">
                  <a16:creationId xmlns:a16="http://schemas.microsoft.com/office/drawing/2014/main" id="{064D0AD7-5716-44E0-6915-154343905BF5}"/>
                </a:ext>
              </a:extLst>
            </p:cNvPr>
            <p:cNvSpPr txBox="1"/>
            <p:nvPr/>
          </p:nvSpPr>
          <p:spPr>
            <a:xfrm>
              <a:off x="8290083" y="4533101"/>
              <a:ext cx="3238595" cy="163121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b">
              <a:spAutoFit/>
            </a:bodyPr>
            <a:lstStyle>
              <a:defPPr>
                <a:defRPr lang="en-US"/>
              </a:defPPr>
              <a:lvl1pPr>
                <a:defRPr sz="1000" b="1">
                  <a:solidFill>
                    <a:srgbClr val="374151"/>
                  </a:solidFill>
                  <a:latin typeface="FUTURA MEDIUM" panose="020B0602020204020303" pitchFamily="34" charset="-79"/>
                  <a:cs typeface="FUTURA MEDIUM" panose="020B0602020204020303" pitchFamily="34" charset="-79"/>
                </a:defRPr>
              </a:lvl1pPr>
            </a:lstStyle>
            <a:p>
              <a:pPr algn="just"/>
              <a:r>
                <a:rPr lang="en-US" dirty="0">
                  <a:solidFill>
                    <a:schemeClr val="tx1">
                      <a:lumMod val="65000"/>
                    </a:schemeClr>
                  </a:solidFill>
                </a:rPr>
                <a:t>Aswith worked on building the linear regression model using </a:t>
              </a:r>
              <a:r>
                <a:rPr lang="en-US" dirty="0" err="1">
                  <a:solidFill>
                    <a:schemeClr val="tx1">
                      <a:lumMod val="65000"/>
                    </a:schemeClr>
                  </a:solidFill>
                </a:rPr>
                <a:t>Py</a:t>
              </a:r>
              <a:r>
                <a:rPr lang="en-US" dirty="0">
                  <a:solidFill>
                    <a:schemeClr val="tx1">
                      <a:lumMod val="65000"/>
                    </a:schemeClr>
                  </a:solidFill>
                </a:rPr>
                <a:t>-spark. He performed the necessary data transformations, splitting the data into training and test sets and tuning the hyperparameters to optimize the model's performance. He also evaluated the model's performance using metrics such as root mean squared error and mean absolute error. Aswith's contributions were instrumental in building a strong linear regression model that could accurately predict Airbnb rental prices.</a:t>
              </a:r>
            </a:p>
          </p:txBody>
        </p:sp>
        <p:sp>
          <p:nvSpPr>
            <p:cNvPr id="18" name="TextBox 17">
              <a:extLst>
                <a:ext uri="{FF2B5EF4-FFF2-40B4-BE49-F238E27FC236}">
                  <a16:creationId xmlns:a16="http://schemas.microsoft.com/office/drawing/2014/main" id="{EA548B07-DD2F-EAD5-D2B4-868545B38137}"/>
                </a:ext>
              </a:extLst>
            </p:cNvPr>
            <p:cNvSpPr txBox="1"/>
            <p:nvPr/>
          </p:nvSpPr>
          <p:spPr>
            <a:xfrm>
              <a:off x="926436" y="1219366"/>
              <a:ext cx="2249946" cy="646331"/>
            </a:xfrm>
            <a:prstGeom prst="rect">
              <a:avLst/>
            </a:prstGeom>
            <a:noFill/>
          </p:spPr>
          <p:txBody>
            <a:bodyPr wrap="square" rtlCol="0">
              <a:spAutoFit/>
            </a:bodyPr>
            <a:lstStyle/>
            <a:p>
              <a:r>
                <a:rPr lang="en-US" dirty="0">
                  <a:latin typeface="American Typewriter" panose="02090604020004020304" pitchFamily="18" charset="77"/>
                </a:rPr>
                <a:t>SINDHURA</a:t>
              </a:r>
            </a:p>
            <a:p>
              <a:r>
                <a:rPr lang="en-US" dirty="0">
                  <a:latin typeface="American Typewriter" panose="02090604020004020304" pitchFamily="18" charset="77"/>
                </a:rPr>
                <a:t>.ALLA</a:t>
              </a:r>
            </a:p>
          </p:txBody>
        </p:sp>
        <p:sp>
          <p:nvSpPr>
            <p:cNvPr id="19" name="TextBox 18">
              <a:extLst>
                <a:ext uri="{FF2B5EF4-FFF2-40B4-BE49-F238E27FC236}">
                  <a16:creationId xmlns:a16="http://schemas.microsoft.com/office/drawing/2014/main" id="{F3977F65-1BF9-A078-C2EB-282082628BB4}"/>
                </a:ext>
              </a:extLst>
            </p:cNvPr>
            <p:cNvSpPr txBox="1"/>
            <p:nvPr/>
          </p:nvSpPr>
          <p:spPr>
            <a:xfrm>
              <a:off x="4541865" y="1203139"/>
              <a:ext cx="3007247" cy="646331"/>
            </a:xfrm>
            <a:prstGeom prst="rect">
              <a:avLst/>
            </a:prstGeom>
            <a:noFill/>
          </p:spPr>
          <p:txBody>
            <a:bodyPr wrap="square" rtlCol="0">
              <a:spAutoFit/>
            </a:bodyPr>
            <a:lstStyle/>
            <a:p>
              <a:r>
                <a:rPr lang="en-US" dirty="0">
                  <a:latin typeface="American Typewriter" panose="02090604020004020304" pitchFamily="18" charset="77"/>
                </a:rPr>
                <a:t>MURALIDHAR REDDY .REDDEM</a:t>
              </a:r>
            </a:p>
          </p:txBody>
        </p:sp>
        <p:sp>
          <p:nvSpPr>
            <p:cNvPr id="20" name="TextBox 19">
              <a:extLst>
                <a:ext uri="{FF2B5EF4-FFF2-40B4-BE49-F238E27FC236}">
                  <a16:creationId xmlns:a16="http://schemas.microsoft.com/office/drawing/2014/main" id="{1FB80904-A346-2FFD-BAE1-54D3648DB713}"/>
                </a:ext>
              </a:extLst>
            </p:cNvPr>
            <p:cNvSpPr txBox="1"/>
            <p:nvPr/>
          </p:nvSpPr>
          <p:spPr>
            <a:xfrm>
              <a:off x="8519587" y="1149841"/>
              <a:ext cx="3009091" cy="646331"/>
            </a:xfrm>
            <a:prstGeom prst="rect">
              <a:avLst/>
            </a:prstGeom>
            <a:noFill/>
          </p:spPr>
          <p:txBody>
            <a:bodyPr wrap="square" rtlCol="0">
              <a:spAutoFit/>
            </a:bodyPr>
            <a:lstStyle/>
            <a:p>
              <a:r>
                <a:rPr lang="en-US" dirty="0">
                  <a:latin typeface="American Typewriter" panose="02090604020004020304" pitchFamily="18" charset="77"/>
                </a:rPr>
                <a:t>ASWITH REDDY</a:t>
              </a:r>
            </a:p>
            <a:p>
              <a:r>
                <a:rPr lang="en-US" dirty="0">
                  <a:latin typeface="American Typewriter" panose="02090604020004020304" pitchFamily="18" charset="77"/>
                </a:rPr>
                <a:t>.KOVVURI</a:t>
              </a:r>
            </a:p>
          </p:txBody>
        </p:sp>
        <p:sp>
          <p:nvSpPr>
            <p:cNvPr id="21" name="TextBox 20">
              <a:extLst>
                <a:ext uri="{FF2B5EF4-FFF2-40B4-BE49-F238E27FC236}">
                  <a16:creationId xmlns:a16="http://schemas.microsoft.com/office/drawing/2014/main" id="{5505B26A-687C-D78E-7F98-4E21C0E8C162}"/>
                </a:ext>
              </a:extLst>
            </p:cNvPr>
            <p:cNvSpPr txBox="1"/>
            <p:nvPr/>
          </p:nvSpPr>
          <p:spPr>
            <a:xfrm>
              <a:off x="1262532" y="116146"/>
              <a:ext cx="9666937" cy="830997"/>
            </a:xfrm>
            <a:prstGeom prst="rect">
              <a:avLst/>
            </a:prstGeom>
            <a:noFill/>
          </p:spPr>
          <p:txBody>
            <a:bodyPr wrap="square" rtlCol="0">
              <a:spAutoFit/>
            </a:bodyPr>
            <a:lstStyle/>
            <a:p>
              <a:pPr algn="ctr"/>
              <a:r>
                <a:rPr lang="en-US" sz="4800" b="1" dirty="0">
                  <a:latin typeface="FUTURA MEDIUM" panose="020B0602020204020303" pitchFamily="34" charset="-79"/>
                  <a:cs typeface="FUTURA MEDIUM" panose="020B0602020204020303" pitchFamily="34" charset="-79"/>
                </a:rPr>
                <a:t>TEAM : APEX</a:t>
              </a:r>
            </a:p>
          </p:txBody>
        </p:sp>
      </p:grpSp>
      <p:sp>
        <p:nvSpPr>
          <p:cNvPr id="68" name="Rectangle 67">
            <a:extLst>
              <a:ext uri="{FF2B5EF4-FFF2-40B4-BE49-F238E27FC236}">
                <a16:creationId xmlns:a16="http://schemas.microsoft.com/office/drawing/2014/main" id="{24177115-1743-505B-C70D-D5E605CD5474}"/>
              </a:ext>
            </a:extLst>
          </p:cNvPr>
          <p:cNvSpPr/>
          <p:nvPr/>
        </p:nvSpPr>
        <p:spPr>
          <a:xfrm>
            <a:off x="222422" y="123568"/>
            <a:ext cx="11714205" cy="6561437"/>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958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3D black question marks with one yellow question mark">
            <a:extLst>
              <a:ext uri="{FF2B5EF4-FFF2-40B4-BE49-F238E27FC236}">
                <a16:creationId xmlns:a16="http://schemas.microsoft.com/office/drawing/2014/main" id="{5AEF0AC7-B348-F12C-9F59-440E0C6350C6}"/>
              </a:ext>
            </a:extLst>
          </p:cNvPr>
          <p:cNvPicPr>
            <a:picLocks noChangeAspect="1"/>
          </p:cNvPicPr>
          <p:nvPr/>
        </p:nvPicPr>
        <p:blipFill rotWithShape="1">
          <a:blip r:embed="rId2">
            <a:alphaModFix amt="20000"/>
          </a:blip>
          <a:srcRect l="9382" r="25730" b="1"/>
          <a:stretch/>
        </p:blipFill>
        <p:spPr>
          <a:xfrm>
            <a:off x="160220" y="193429"/>
            <a:ext cx="11871560" cy="6471139"/>
          </a:xfrm>
          <a:prstGeom prst="rect">
            <a:avLst/>
          </a:prstGeom>
          <a:ln w="38100">
            <a:solidFill>
              <a:schemeClr val="accent6">
                <a:lumMod val="60000"/>
                <a:lumOff val="40000"/>
              </a:schemeClr>
            </a:solidFill>
          </a:ln>
        </p:spPr>
      </p:pic>
      <p:sp>
        <p:nvSpPr>
          <p:cNvPr id="3" name="Title 3">
            <a:extLst>
              <a:ext uri="{FF2B5EF4-FFF2-40B4-BE49-F238E27FC236}">
                <a16:creationId xmlns:a16="http://schemas.microsoft.com/office/drawing/2014/main" id="{6E62E6E7-11B3-5D2C-85F8-12D2198139EE}"/>
              </a:ext>
            </a:extLst>
          </p:cNvPr>
          <p:cNvSpPr>
            <a:spLocks noGrp="1"/>
          </p:cNvSpPr>
          <p:nvPr>
            <p:ph type="title"/>
          </p:nvPr>
        </p:nvSpPr>
        <p:spPr>
          <a:xfrm>
            <a:off x="7332531" y="1243585"/>
            <a:ext cx="4282440" cy="3963338"/>
          </a:xfrm>
        </p:spPr>
        <p:txBody>
          <a:bodyPr vert="horz" lIns="91440" tIns="45720" rIns="91440" bIns="45720" rtlCol="0" anchor="ctr">
            <a:normAutofit/>
          </a:bodyPr>
          <a:lstStyle/>
          <a:p>
            <a:pPr>
              <a:lnSpc>
                <a:spcPct val="90000"/>
              </a:lnSpc>
            </a:pPr>
            <a:r>
              <a:rPr lang="en-US" sz="7200" b="1" dirty="0">
                <a:ln w="22225">
                  <a:solidFill>
                    <a:srgbClr val="FFFFFF"/>
                  </a:solidFill>
                </a:ln>
                <a:noFill/>
              </a:rPr>
              <a:t>Business problem</a:t>
            </a:r>
          </a:p>
        </p:txBody>
      </p:sp>
      <p:cxnSp>
        <p:nvCxnSpPr>
          <p:cNvPr id="13" name="Straight Connector 1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6123994-84F6-A5FE-77FD-E1E473C77521}"/>
              </a:ext>
            </a:extLst>
          </p:cNvPr>
          <p:cNvSpPr txBox="1">
            <a:spLocks/>
          </p:cNvSpPr>
          <p:nvPr/>
        </p:nvSpPr>
        <p:spPr>
          <a:xfrm>
            <a:off x="413348" y="887840"/>
            <a:ext cx="6639331" cy="5082318"/>
          </a:xfrm>
          <a:prstGeom prst="rect">
            <a:avLst/>
          </a:prstGeom>
        </p:spPr>
        <p:txBody>
          <a:bodyPr vert="horz" lIns="91440" tIns="45720" rIns="91440" bIns="45720" rtlCol="0" anchor="ctr">
            <a:noAutofit/>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600" b="0" i="0" dirty="0">
                <a:solidFill>
                  <a:schemeClr val="tx1">
                    <a:lumMod val="85000"/>
                  </a:schemeClr>
                </a:solidFill>
                <a:effectLst/>
                <a:latin typeface="Segoe UI" panose="020F0502020204030204" pitchFamily="34" charset="0"/>
                <a:cs typeface="Segoe UI" panose="020F0502020204030204" pitchFamily="34" charset="0"/>
              </a:rPr>
              <a:t>The business problem/challenge is understanding the factors that affect the price of an Airbnb listing in the New York area. This is important for both hosts and guests. </a:t>
            </a:r>
          </a:p>
          <a:p>
            <a:pPr marL="742950" lvl="1" indent="-228600" algn="just">
              <a:spcBef>
                <a:spcPts val="0"/>
              </a:spcBef>
              <a:spcAft>
                <a:spcPts val="600"/>
              </a:spcAft>
              <a:buFont typeface="Wingdings" pitchFamily="2" charset="2"/>
              <a:buChar char="v"/>
            </a:pPr>
            <a:r>
              <a:rPr lang="en-US" sz="1400" b="0" i="0" dirty="0">
                <a:solidFill>
                  <a:schemeClr val="tx1">
                    <a:lumMod val="85000"/>
                  </a:schemeClr>
                </a:solidFill>
                <a:effectLst/>
                <a:latin typeface="Segoe UI" panose="020F0502020204030204" pitchFamily="34" charset="0"/>
                <a:cs typeface="Segoe UI" panose="020F0502020204030204" pitchFamily="34" charset="0"/>
              </a:rPr>
              <a:t>To attract guests and make a profit, hosts need to set the right price for their listing, and guests want to find a listing that fits their needs and budget. </a:t>
            </a:r>
            <a:endParaRPr lang="en-US" sz="1400" dirty="0">
              <a:solidFill>
                <a:schemeClr val="tx1">
                  <a:lumMod val="85000"/>
                </a:schemeClr>
              </a:solidFill>
              <a:latin typeface="Segoe UI" panose="020F0502020204030204" pitchFamily="34" charset="0"/>
              <a:cs typeface="Segoe UI" panose="020F0502020204030204" pitchFamily="34" charset="0"/>
            </a:endParaRPr>
          </a:p>
          <a:p>
            <a:pPr marL="742950" lvl="1" indent="-228600" algn="just">
              <a:spcBef>
                <a:spcPts val="0"/>
              </a:spcBef>
              <a:spcAft>
                <a:spcPts val="600"/>
              </a:spcAft>
              <a:buFont typeface="Wingdings" pitchFamily="2" charset="2"/>
              <a:buChar char="v"/>
            </a:pPr>
            <a:r>
              <a:rPr lang="en-US" sz="1400" dirty="0">
                <a:solidFill>
                  <a:schemeClr val="tx1">
                    <a:lumMod val="85000"/>
                  </a:schemeClr>
                </a:solidFill>
                <a:latin typeface="Segoe UI" panose="020F0502020204030204" pitchFamily="34" charset="0"/>
                <a:cs typeface="Segoe UI" panose="020F0502020204030204" pitchFamily="34" charset="0"/>
              </a:rPr>
              <a:t>Predominantly,</a:t>
            </a:r>
            <a:r>
              <a:rPr lang="en-US" sz="1400" b="0" i="0" dirty="0">
                <a:solidFill>
                  <a:schemeClr val="tx1">
                    <a:lumMod val="85000"/>
                  </a:schemeClr>
                </a:solidFill>
                <a:effectLst/>
                <a:latin typeface="Segoe UI" panose="020F0502020204030204" pitchFamily="34" charset="0"/>
                <a:cs typeface="Segoe UI" panose="020F0502020204030204" pitchFamily="34" charset="0"/>
              </a:rPr>
              <a:t> the cost of an Airbnb posting is impacted by many variables, for example, neighborhood, property type, room type, conveniences, and host qualities. As a result, determining the best price for a listing can be challenging.</a:t>
            </a:r>
          </a:p>
          <a:p>
            <a:pPr marL="28575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85000"/>
                  </a:scheme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motivation for this problem is that Airbnb is a popular platform for travelers to find affordable and unique accommodations and for hosts to earn extra income by renting out their properties. However, setting the right price is crucial for both parties. If hosts overprice their listings, they may not attract enough guests, and their listings may remain vacant. On the other hand, if hosts underprice their listings, they may not earn enough profit, and guests may perceive their listings as low-quality. Moreover, guests may have different budgets and preferences, so they need to find a listing that matches their needs.</a:t>
            </a: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5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The Statue of Liberty in Manhattan">
            <a:extLst>
              <a:ext uri="{FF2B5EF4-FFF2-40B4-BE49-F238E27FC236}">
                <a16:creationId xmlns:a16="http://schemas.microsoft.com/office/drawing/2014/main" id="{F2ED6216-23C4-729B-F4D2-5AD8A56252E9}"/>
              </a:ext>
            </a:extLst>
          </p:cNvPr>
          <p:cNvPicPr>
            <a:picLocks noChangeAspect="1"/>
          </p:cNvPicPr>
          <p:nvPr/>
        </p:nvPicPr>
        <p:blipFill rotWithShape="1">
          <a:blip r:embed="rId2">
            <a:alphaModFix amt="40000"/>
          </a:blip>
          <a:srcRect t="15730"/>
          <a:stretch/>
        </p:blipFill>
        <p:spPr>
          <a:xfrm>
            <a:off x="0" y="10"/>
            <a:ext cx="12192001" cy="6857990"/>
          </a:xfrm>
          <a:prstGeom prst="rect">
            <a:avLst/>
          </a:prstGeom>
        </p:spPr>
      </p:pic>
      <p:sp>
        <p:nvSpPr>
          <p:cNvPr id="2" name="Title 1">
            <a:extLst>
              <a:ext uri="{FF2B5EF4-FFF2-40B4-BE49-F238E27FC236}">
                <a16:creationId xmlns:a16="http://schemas.microsoft.com/office/drawing/2014/main" id="{8DFC5B16-DD25-20B2-E9A1-C47575300516}"/>
              </a:ext>
            </a:extLst>
          </p:cNvPr>
          <p:cNvSpPr>
            <a:spLocks noGrp="1"/>
          </p:cNvSpPr>
          <p:nvPr>
            <p:ph type="title"/>
          </p:nvPr>
        </p:nvSpPr>
        <p:spPr>
          <a:xfrm>
            <a:off x="206942" y="303367"/>
            <a:ext cx="4596063" cy="5004794"/>
          </a:xfrm>
        </p:spPr>
        <p:txBody>
          <a:bodyPr anchor="t">
            <a:normAutofit/>
          </a:bodyPr>
          <a:lstStyle/>
          <a:p>
            <a:r>
              <a:rPr lang="en-US" sz="5400" dirty="0">
                <a:solidFill>
                  <a:srgbClr val="FFFFFF"/>
                </a:solidFill>
              </a:rPr>
              <a:t>Why New York </a:t>
            </a:r>
          </a:p>
        </p:txBody>
      </p:sp>
      <p:sp>
        <p:nvSpPr>
          <p:cNvPr id="3" name="Content Placeholder 2">
            <a:extLst>
              <a:ext uri="{FF2B5EF4-FFF2-40B4-BE49-F238E27FC236}">
                <a16:creationId xmlns:a16="http://schemas.microsoft.com/office/drawing/2014/main" id="{6E9B27DE-20E0-84A7-08F8-E9D28308B7EF}"/>
              </a:ext>
            </a:extLst>
          </p:cNvPr>
          <p:cNvSpPr>
            <a:spLocks noGrp="1"/>
          </p:cNvSpPr>
          <p:nvPr>
            <p:ph idx="1"/>
          </p:nvPr>
        </p:nvSpPr>
        <p:spPr>
          <a:xfrm>
            <a:off x="5599083" y="853673"/>
            <a:ext cx="5715000" cy="5004794"/>
          </a:xfrm>
          <a:ln w="38100">
            <a:solidFill>
              <a:schemeClr val="accent2">
                <a:lumMod val="75000"/>
              </a:schemeClr>
            </a:solidFill>
          </a:ln>
        </p:spPr>
        <p:txBody>
          <a:bodyPr anchor="ctr">
            <a:normAutofit/>
          </a:bodyPr>
          <a:lstStyle/>
          <a:p>
            <a:r>
              <a:rPr lang="en-US" sz="2000" b="0" i="0" dirty="0">
                <a:solidFill>
                  <a:srgbClr val="FFFFFF"/>
                </a:solidFill>
                <a:effectLst/>
                <a:latin typeface="Söhne"/>
              </a:rPr>
              <a:t>New York City is a popular tourism, business, and cultural destination. It is one of the world's most vibrant and diverse cities, attracting millions of visitors annually. As a result, the demand for Airbnb listings in New York City is high, and the market is competitive. This makes New York City an ideal location for a data analysis/modeling project on Airbnb listings and their prices.</a:t>
            </a:r>
          </a:p>
          <a:p>
            <a:pPr algn="just"/>
            <a:r>
              <a:rPr lang="en-US" sz="2000" b="0" i="0" dirty="0">
                <a:solidFill>
                  <a:srgbClr val="FFFFFF"/>
                </a:solidFill>
                <a:effectLst/>
                <a:latin typeface="Söhne"/>
              </a:rPr>
              <a:t>Furthermore, New York City has diverse neighborhoods and property types, from luxury apartments in Manhattan to cozy studios in Brooklyn. This diversity provides a rich dataset to analyze and model, allowing us to explore the different factors that affect the price of an Airbnb listing in different contexts.</a:t>
            </a:r>
          </a:p>
          <a:p>
            <a:endParaRPr lang="en-US" sz="2000" dirty="0">
              <a:solidFill>
                <a:srgbClr val="FFFFFF"/>
              </a:solidFill>
            </a:endParaRPr>
          </a:p>
        </p:txBody>
      </p:sp>
      <p:pic>
        <p:nvPicPr>
          <p:cNvPr id="4" name="Picture 3">
            <a:extLst>
              <a:ext uri="{FF2B5EF4-FFF2-40B4-BE49-F238E27FC236}">
                <a16:creationId xmlns:a16="http://schemas.microsoft.com/office/drawing/2014/main" id="{227F5ED8-65A2-F32B-660A-D038994BB6F4}"/>
              </a:ext>
            </a:extLst>
          </p:cNvPr>
          <p:cNvPicPr>
            <a:picLocks noChangeAspect="1"/>
          </p:cNvPicPr>
          <p:nvPr/>
        </p:nvPicPr>
        <p:blipFill>
          <a:blip r:embed="rId3">
            <a:alphaModFix amt="35000"/>
          </a:blip>
          <a:stretch>
            <a:fillRect/>
          </a:stretch>
        </p:blipFill>
        <p:spPr>
          <a:xfrm rot="1756233">
            <a:off x="10161305" y="247189"/>
            <a:ext cx="1688823" cy="1504688"/>
          </a:xfrm>
          <a:prstGeom prst="rect">
            <a:avLst/>
          </a:prstGeom>
        </p:spPr>
      </p:pic>
    </p:spTree>
    <p:extLst>
      <p:ext uri="{BB962C8B-B14F-4D97-AF65-F5344CB8AC3E}">
        <p14:creationId xmlns:p14="http://schemas.microsoft.com/office/powerpoint/2010/main" val="40735216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1BB666-D2F9-1FE3-C49F-CDD945EB0225}"/>
              </a:ext>
            </a:extLst>
          </p:cNvPr>
          <p:cNvPicPr>
            <a:picLocks noChangeAspect="1"/>
          </p:cNvPicPr>
          <p:nvPr/>
        </p:nvPicPr>
        <p:blipFill rotWithShape="1">
          <a:blip r:embed="rId2"/>
          <a:srcRect l="9764" t="6593" r="28243" b="-1"/>
          <a:stretch/>
        </p:blipFill>
        <p:spPr>
          <a:xfrm>
            <a:off x="4726004" y="154014"/>
            <a:ext cx="7465996" cy="6703986"/>
          </a:xfrm>
          <a:prstGeom prst="rect">
            <a:avLst/>
          </a:prstGeom>
        </p:spPr>
      </p:pic>
      <p:sp>
        <p:nvSpPr>
          <p:cNvPr id="2" name="Title 1">
            <a:extLst>
              <a:ext uri="{FF2B5EF4-FFF2-40B4-BE49-F238E27FC236}">
                <a16:creationId xmlns:a16="http://schemas.microsoft.com/office/drawing/2014/main" id="{91532480-1497-2DB4-1C9D-94E19831F83B}"/>
              </a:ext>
            </a:extLst>
          </p:cNvPr>
          <p:cNvSpPr>
            <a:spLocks noGrp="1"/>
          </p:cNvSpPr>
          <p:nvPr>
            <p:ph type="title"/>
          </p:nvPr>
        </p:nvSpPr>
        <p:spPr>
          <a:xfrm>
            <a:off x="245965" y="561848"/>
            <a:ext cx="5223908" cy="583558"/>
          </a:xfrm>
        </p:spPr>
        <p:txBody>
          <a:bodyPr vert="horz" lIns="91440" tIns="45720" rIns="91440" bIns="45720" rtlCol="0" anchor="t">
            <a:normAutofit/>
          </a:bodyPr>
          <a:lstStyle/>
          <a:p>
            <a:r>
              <a:rPr lang="en-US" sz="2800" dirty="0"/>
              <a:t>How Data Analysis helps</a:t>
            </a:r>
          </a:p>
        </p:txBody>
      </p:sp>
      <p:sp>
        <p:nvSpPr>
          <p:cNvPr id="8" name="TextBox 7">
            <a:extLst>
              <a:ext uri="{FF2B5EF4-FFF2-40B4-BE49-F238E27FC236}">
                <a16:creationId xmlns:a16="http://schemas.microsoft.com/office/drawing/2014/main" id="{41D240A7-71A9-D6F3-9DF7-DA46C932FC0E}"/>
              </a:ext>
            </a:extLst>
          </p:cNvPr>
          <p:cNvSpPr txBox="1"/>
          <p:nvPr/>
        </p:nvSpPr>
        <p:spPr>
          <a:xfrm>
            <a:off x="245964" y="1145406"/>
            <a:ext cx="5223909" cy="3306064"/>
          </a:xfrm>
          <a:prstGeom prst="rect">
            <a:avLst/>
          </a:prstGeom>
        </p:spPr>
        <p:txBody>
          <a:bodyPr vert="horz" lIns="91440" tIns="45720" rIns="91440" bIns="45720" rtlCol="0" anchor="t">
            <a:noAutofit/>
          </a:bodyPr>
          <a:lstStyle/>
          <a:p>
            <a:pPr indent="-228600" algn="just">
              <a:lnSpc>
                <a:spcPct val="90000"/>
              </a:lnSpc>
              <a:spcAft>
                <a:spcPts val="600"/>
              </a:spcAft>
              <a:buFont typeface="Arial" panose="020B0604020202020204" pitchFamily="34" charset="0"/>
              <a:buChar char="•"/>
            </a:pPr>
            <a:r>
              <a:rPr lang="en-US" sz="1400" dirty="0"/>
              <a:t>D</a:t>
            </a:r>
            <a:r>
              <a:rPr lang="en-US" sz="1400" b="0" i="0" dirty="0">
                <a:effectLst/>
              </a:rPr>
              <a:t>ata analysis can address the challenge of understanding the factors that affect the price of an Airbnb listing in the New York area by providing insights into the relationships between different variables and their impact on the price. Here's how data analysis can help:</a:t>
            </a:r>
          </a:p>
          <a:p>
            <a:pPr indent="-228600" algn="just">
              <a:lnSpc>
                <a:spcPct val="90000"/>
              </a:lnSpc>
              <a:spcAft>
                <a:spcPts val="600"/>
              </a:spcAft>
              <a:buFont typeface="Arial" panose="020B0604020202020204" pitchFamily="34" charset="0"/>
              <a:buChar char="•"/>
            </a:pPr>
            <a:r>
              <a:rPr lang="en-US" sz="1400" b="0" i="1" dirty="0">
                <a:solidFill>
                  <a:schemeClr val="accent2">
                    <a:lumMod val="40000"/>
                    <a:lumOff val="60000"/>
                  </a:schemeClr>
                </a:solidFill>
                <a:effectLst/>
              </a:rPr>
              <a:t>Identifying key factors</a:t>
            </a:r>
            <a:r>
              <a:rPr lang="en-US" sz="1400" b="0" i="0" dirty="0">
                <a:effectLst/>
              </a:rPr>
              <a:t>: </a:t>
            </a:r>
            <a:r>
              <a:rPr lang="en-US" sz="1400" dirty="0"/>
              <a:t>T</a:t>
            </a:r>
            <a:r>
              <a:rPr lang="en-US" sz="1400" b="0" i="0" dirty="0">
                <a:effectLst/>
              </a:rPr>
              <a:t>he key factors that affect the price of an Airbnb listing in the New York area, such as neighborhood, property type, room type, amenities, host qualities, and reviews, could be identified.</a:t>
            </a:r>
          </a:p>
          <a:p>
            <a:pPr indent="-228600" algn="just">
              <a:lnSpc>
                <a:spcPct val="90000"/>
              </a:lnSpc>
              <a:spcAft>
                <a:spcPts val="600"/>
              </a:spcAft>
              <a:buFont typeface="Arial" panose="020B0604020202020204" pitchFamily="34" charset="0"/>
              <a:buChar char="•"/>
            </a:pPr>
            <a:r>
              <a:rPr lang="en-US" sz="1400" b="0" i="1" dirty="0">
                <a:solidFill>
                  <a:schemeClr val="accent4">
                    <a:lumMod val="60000"/>
                    <a:lumOff val="40000"/>
                  </a:schemeClr>
                </a:solidFill>
                <a:effectLst/>
              </a:rPr>
              <a:t>Evaluating relationships</a:t>
            </a:r>
            <a:r>
              <a:rPr lang="en-US" sz="1400" b="0" i="0" dirty="0">
                <a:effectLst/>
              </a:rPr>
              <a:t>: </a:t>
            </a:r>
            <a:r>
              <a:rPr lang="en-US" sz="1400" dirty="0"/>
              <a:t>R</a:t>
            </a:r>
            <a:r>
              <a:rPr lang="en-US" sz="1400" b="0" i="0" dirty="0">
                <a:effectLst/>
              </a:rPr>
              <a:t>elationships between these factors and the price of a listing could be evaluated. For example, it can determine which neighborhoods have higher prices and which property types are more expensive.</a:t>
            </a:r>
          </a:p>
          <a:p>
            <a:pPr indent="-228600" algn="just">
              <a:lnSpc>
                <a:spcPct val="90000"/>
              </a:lnSpc>
              <a:spcAft>
                <a:spcPts val="600"/>
              </a:spcAft>
              <a:buFont typeface="Arial" panose="020B0604020202020204" pitchFamily="34" charset="0"/>
              <a:buChar char="•"/>
            </a:pPr>
            <a:r>
              <a:rPr lang="en-US" sz="1400" b="0" i="0" dirty="0">
                <a:solidFill>
                  <a:schemeClr val="accent6">
                    <a:lumMod val="60000"/>
                    <a:lumOff val="40000"/>
                  </a:schemeClr>
                </a:solidFill>
                <a:effectLst/>
              </a:rPr>
              <a:t>Providing insights</a:t>
            </a:r>
            <a:r>
              <a:rPr lang="en-US" sz="1400" b="0" i="0" dirty="0">
                <a:effectLst/>
              </a:rPr>
              <a:t>: </a:t>
            </a:r>
            <a:r>
              <a:rPr lang="en-US" sz="1400" dirty="0"/>
              <a:t>I</a:t>
            </a:r>
            <a:r>
              <a:rPr lang="en-US" sz="1400" b="0" i="0" dirty="0">
                <a:effectLst/>
              </a:rPr>
              <a:t>nsights could be provided into the factors that hosts can manipulate to increase the price of their listing and the factors that guests should consider when choosing a listing that fits their needs and budget.</a:t>
            </a:r>
          </a:p>
          <a:p>
            <a:pPr indent="-228600" algn="just">
              <a:lnSpc>
                <a:spcPct val="90000"/>
              </a:lnSpc>
              <a:spcAft>
                <a:spcPts val="600"/>
              </a:spcAft>
              <a:buFont typeface="Arial" panose="020B0604020202020204" pitchFamily="34" charset="0"/>
              <a:buChar char="•"/>
            </a:pPr>
            <a:r>
              <a:rPr lang="en-US" sz="1400" b="0" i="1" dirty="0">
                <a:solidFill>
                  <a:schemeClr val="accent1">
                    <a:lumMod val="40000"/>
                    <a:lumOff val="60000"/>
                  </a:schemeClr>
                </a:solidFill>
                <a:effectLst/>
              </a:rPr>
              <a:t>Identifying trends</a:t>
            </a:r>
            <a:r>
              <a:rPr lang="en-US" sz="1400" b="0" i="0" dirty="0">
                <a:effectLst/>
              </a:rPr>
              <a:t>: identifying trends in pricing over time, such as seasonal variations or changes in response to external events.</a:t>
            </a:r>
          </a:p>
          <a:p>
            <a:pPr indent="-228600" algn="just">
              <a:lnSpc>
                <a:spcPct val="90000"/>
              </a:lnSpc>
              <a:spcAft>
                <a:spcPts val="600"/>
              </a:spcAft>
              <a:buFont typeface="Arial" panose="020B0604020202020204" pitchFamily="34" charset="0"/>
              <a:buChar char="•"/>
            </a:pPr>
            <a:r>
              <a:rPr lang="en-US" sz="1400" b="0" i="1" dirty="0">
                <a:solidFill>
                  <a:srgbClr val="4BFFDD"/>
                </a:solidFill>
                <a:effectLst/>
              </a:rPr>
              <a:t>Support decision-making</a:t>
            </a:r>
            <a:r>
              <a:rPr lang="en-US" sz="1400" b="0" i="0" dirty="0">
                <a:effectLst/>
              </a:rPr>
              <a:t>: Analysis could support decision-making for both hosts and guests by providing actionable insights based on the data. For example, hosts can use the insights to set the right price for their listing, and guests can use the insights to find a listing that fits their needs and budget.</a:t>
            </a:r>
          </a:p>
        </p:txBody>
      </p:sp>
    </p:spTree>
    <p:extLst>
      <p:ext uri="{BB962C8B-B14F-4D97-AF65-F5344CB8AC3E}">
        <p14:creationId xmlns:p14="http://schemas.microsoft.com/office/powerpoint/2010/main" val="40145526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19165D-530B-4519-1DBB-2516FB6103B2}"/>
              </a:ext>
            </a:extLst>
          </p:cNvPr>
          <p:cNvPicPr>
            <a:picLocks noChangeAspect="1"/>
          </p:cNvPicPr>
          <p:nvPr/>
        </p:nvPicPr>
        <p:blipFill>
          <a:blip r:embed="rId3"/>
          <a:stretch>
            <a:fillRect/>
          </a:stretch>
        </p:blipFill>
        <p:spPr>
          <a:xfrm>
            <a:off x="245445" y="1398069"/>
            <a:ext cx="11020926" cy="4254365"/>
          </a:xfrm>
          <a:prstGeom prst="rect">
            <a:avLst/>
          </a:prstGeom>
        </p:spPr>
      </p:pic>
      <p:pic>
        <p:nvPicPr>
          <p:cNvPr id="3" name="Picture 2" descr="White bulbs with a yellow one standing out">
            <a:extLst>
              <a:ext uri="{FF2B5EF4-FFF2-40B4-BE49-F238E27FC236}">
                <a16:creationId xmlns:a16="http://schemas.microsoft.com/office/drawing/2014/main" id="{1FC2C27B-F669-6E07-9C01-E6D91A71BCB7}"/>
              </a:ext>
            </a:extLst>
          </p:cNvPr>
          <p:cNvPicPr>
            <a:picLocks noChangeAspect="1"/>
          </p:cNvPicPr>
          <p:nvPr/>
        </p:nvPicPr>
        <p:blipFill rotWithShape="1">
          <a:blip r:embed="rId4">
            <a:alphaModFix amt="20000"/>
          </a:blip>
          <a:srcRect b="15730"/>
          <a:stretch/>
        </p:blipFill>
        <p:spPr>
          <a:xfrm>
            <a:off x="1" y="0"/>
            <a:ext cx="12191999" cy="6857990"/>
          </a:xfrm>
          <a:prstGeom prst="rect">
            <a:avLst/>
          </a:prstGeom>
        </p:spPr>
      </p:pic>
      <p:sp>
        <p:nvSpPr>
          <p:cNvPr id="4" name="Round Single Corner Rectangle 3">
            <a:extLst>
              <a:ext uri="{FF2B5EF4-FFF2-40B4-BE49-F238E27FC236}">
                <a16:creationId xmlns:a16="http://schemas.microsoft.com/office/drawing/2014/main" id="{9E392A05-AC21-44CA-1E7E-E90DECA19730}"/>
              </a:ext>
            </a:extLst>
          </p:cNvPr>
          <p:cNvSpPr/>
          <p:nvPr/>
        </p:nvSpPr>
        <p:spPr>
          <a:xfrm>
            <a:off x="490888" y="1398069"/>
            <a:ext cx="11213432" cy="4723598"/>
          </a:xfrm>
          <a:prstGeom prst="round1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56DEA-CA6A-0289-6F28-34D7D0D483AD}"/>
              </a:ext>
            </a:extLst>
          </p:cNvPr>
          <p:cNvSpPr>
            <a:spLocks noGrp="1"/>
          </p:cNvSpPr>
          <p:nvPr>
            <p:ph type="title"/>
          </p:nvPr>
        </p:nvSpPr>
        <p:spPr>
          <a:xfrm>
            <a:off x="86628" y="467774"/>
            <a:ext cx="11916075" cy="734144"/>
          </a:xfrm>
        </p:spPr>
        <p:txBody>
          <a:bodyPr vert="horz" lIns="91440" tIns="45720" rIns="91440" bIns="45720" rtlCol="0" anchor="t">
            <a:normAutofit fontScale="90000"/>
          </a:bodyPr>
          <a:lstStyle/>
          <a:p>
            <a:pPr algn="r"/>
            <a:r>
              <a:rPr lang="en-US" sz="5200" dirty="0">
                <a:solidFill>
                  <a:srgbClr val="FFFFFF"/>
                </a:solidFill>
              </a:rPr>
              <a:t>Evaluating Metrics</a:t>
            </a:r>
          </a:p>
        </p:txBody>
      </p:sp>
    </p:spTree>
    <p:extLst>
      <p:ext uri="{BB962C8B-B14F-4D97-AF65-F5344CB8AC3E}">
        <p14:creationId xmlns:p14="http://schemas.microsoft.com/office/powerpoint/2010/main" val="415390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297E0D-7E3F-B9A5-1382-CBD741FC30DE}"/>
              </a:ext>
            </a:extLst>
          </p:cNvPr>
          <p:cNvPicPr>
            <a:picLocks noChangeAspect="1"/>
          </p:cNvPicPr>
          <p:nvPr/>
        </p:nvPicPr>
        <p:blipFill>
          <a:blip r:embed="rId3">
            <a:alphaModFix amt="20000"/>
          </a:blip>
          <a:stretch>
            <a:fillRect/>
          </a:stretch>
        </p:blipFill>
        <p:spPr>
          <a:xfrm>
            <a:off x="-2833" y="-3369"/>
            <a:ext cx="12194833" cy="6611112"/>
          </a:xfrm>
          <a:prstGeom prst="rect">
            <a:avLst/>
          </a:prstGeom>
        </p:spPr>
      </p:pic>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TextBox 2">
            <a:extLst>
              <a:ext uri="{FF2B5EF4-FFF2-40B4-BE49-F238E27FC236}">
                <a16:creationId xmlns:a16="http://schemas.microsoft.com/office/drawing/2014/main" id="{A5FE0D74-0FF9-FD0D-7E43-8661CE681F8D}"/>
              </a:ext>
            </a:extLst>
          </p:cNvPr>
          <p:cNvSpPr txBox="1"/>
          <p:nvPr/>
        </p:nvSpPr>
        <p:spPr>
          <a:xfrm>
            <a:off x="535458" y="1303682"/>
            <a:ext cx="11263899" cy="4401205"/>
          </a:xfrm>
          <a:prstGeom prst="rect">
            <a:avLst/>
          </a:prstGeom>
          <a:noFill/>
          <a:ln w="76200">
            <a:noFill/>
          </a:ln>
        </p:spPr>
        <p:txBody>
          <a:bodyPr wrap="square">
            <a:spAutoFit/>
          </a:bodyPr>
          <a:lstStyle/>
          <a:p>
            <a:pPr algn="l"/>
            <a:r>
              <a:rPr lang="en-US" sz="2000" b="0" i="0" dirty="0">
                <a:effectLst/>
                <a:latin typeface="-apple-system"/>
              </a:rPr>
              <a:t>Listings, including full descriptions, Host details, Availability, Beds, Bathroom count, Property type, review scores, Reviews, unique id for each listing, the price, accommodation, and amenities count.</a:t>
            </a:r>
          </a:p>
          <a:p>
            <a:pPr algn="l"/>
            <a:endParaRPr lang="en-US" sz="2000" b="0" i="0" dirty="0">
              <a:effectLst/>
              <a:latin typeface="-apple-system"/>
            </a:endParaRPr>
          </a:p>
          <a:p>
            <a:pPr algn="l"/>
            <a:r>
              <a:rPr lang="en-US" sz="2000" b="1" i="0" dirty="0">
                <a:effectLst/>
                <a:latin typeface="-apple-system"/>
              </a:rPr>
              <a:t>About the Source:</a:t>
            </a:r>
          </a:p>
          <a:p>
            <a:pPr marL="342900" indent="-342900" algn="l">
              <a:buFont typeface="Wingdings" pitchFamily="2" charset="2"/>
              <a:buChar char="Ø"/>
            </a:pPr>
            <a:r>
              <a:rPr lang="en-US" sz="2000" b="0" i="0" dirty="0">
                <a:effectLst/>
                <a:latin typeface="-apple-system"/>
              </a:rPr>
              <a:t>Airbnb, Inc is an American company that operates an online marketplace for lodging, primarily homestays for vacation rentals and tourism activities. Based in San Francisco, California, the platform is accessible via a website and mobile app. Airbnb does not own any listed properties; instead, it profits by receiving a commission from each booking. The company was founded in 2008.</a:t>
            </a:r>
          </a:p>
          <a:p>
            <a:pPr marL="342900" indent="-342900" algn="l">
              <a:buFont typeface="Wingdings" pitchFamily="2" charset="2"/>
              <a:buChar char="Ø"/>
            </a:pPr>
            <a:r>
              <a:rPr lang="en-US" sz="2000" b="0" i="0" dirty="0">
                <a:effectLst/>
                <a:latin typeface="-apple-system"/>
              </a:rPr>
              <a:t> Airbnb is a shortened version of its original name, Air Bed and Breakfast.com. Inside Airbnb is a mission-driven project that provides data and advocacy about Airbnb's impact on residential communities, where data and information empower communities to understand, decide and control the role of renting residential homes to tourists.</a:t>
            </a:r>
          </a:p>
          <a:p>
            <a:pPr algn="l"/>
            <a:endParaRPr lang="en-US" sz="2000" b="0" i="0" dirty="0">
              <a:effectLst/>
              <a:latin typeface="-apple-system"/>
            </a:endParaRPr>
          </a:p>
          <a:p>
            <a:pPr marR="0" lvl="0" algn="l" defTabSz="457200" rtl="0" eaLnBrk="1" fontAlgn="base" latinLnBrk="0" hangingPunct="1">
              <a:lnSpc>
                <a:spcPct val="100000"/>
              </a:lnSpc>
              <a:spcBef>
                <a:spcPts val="0"/>
              </a:spcBef>
              <a:spcAft>
                <a:spcPts val="600"/>
              </a:spcAft>
              <a:buClr>
                <a:prstClr val="white"/>
              </a:buClr>
              <a:buSzTx/>
              <a:tabLst/>
              <a:defRPr/>
            </a:pPr>
            <a:r>
              <a:rPr kumimoji="0" lang="en-IN" sz="20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 source link</a:t>
            </a:r>
            <a:r>
              <a:rPr kumimoji="0" lang="en-IN"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IN" sz="2000" b="0" i="0" u="sng"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http://</a:t>
            </a:r>
            <a:r>
              <a:rPr kumimoji="0" lang="en-IN" sz="2000" b="0" i="0" u="sng" strike="noStrike" kern="1200" cap="none" spc="0" normalizeH="0" baseline="0" noProof="0" dirty="0" err="1">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insideairbnb.com</a:t>
            </a:r>
            <a:r>
              <a:rPr kumimoji="0" lang="en-IN" sz="2000" b="0" i="0" u="sng"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/new-</a:t>
            </a:r>
            <a:r>
              <a:rPr kumimoji="0" lang="en-IN" sz="2000" b="0" i="0" u="sng" strike="noStrike" kern="1200" cap="none" spc="0" normalizeH="0" baseline="0" noProof="0" dirty="0" err="1">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york</a:t>
            </a:r>
            <a:r>
              <a:rPr kumimoji="0" lang="en-IN" sz="2000" b="0" i="0" u="sng"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-city</a:t>
            </a:r>
            <a:endParaRPr kumimoji="0" lang="en-US" sz="2000" b="0" i="0" u="sng"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6" name="Title 6">
            <a:extLst>
              <a:ext uri="{FF2B5EF4-FFF2-40B4-BE49-F238E27FC236}">
                <a16:creationId xmlns:a16="http://schemas.microsoft.com/office/drawing/2014/main" id="{90583921-010E-85AB-639D-DE74E66A0D7D}"/>
              </a:ext>
            </a:extLst>
          </p:cNvPr>
          <p:cNvSpPr txBox="1">
            <a:spLocks/>
          </p:cNvSpPr>
          <p:nvPr/>
        </p:nvSpPr>
        <p:spPr>
          <a:xfrm>
            <a:off x="785860" y="706210"/>
            <a:ext cx="3481340" cy="7439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 SET DETAILS</a:t>
            </a:r>
            <a:b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endParaRPr kumimoji="0" lang="en-US" sz="3100" b="0"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 name="Rectangle 4">
            <a:extLst>
              <a:ext uri="{FF2B5EF4-FFF2-40B4-BE49-F238E27FC236}">
                <a16:creationId xmlns:a16="http://schemas.microsoft.com/office/drawing/2014/main" id="{F938A721-E31C-5644-9C3C-0A176CEACC71}"/>
              </a:ext>
            </a:extLst>
          </p:cNvPr>
          <p:cNvSpPr/>
          <p:nvPr/>
        </p:nvSpPr>
        <p:spPr>
          <a:xfrm>
            <a:off x="392642" y="389823"/>
            <a:ext cx="11406715" cy="6217920"/>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4254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7172" name="Picture 4" descr="Comment Airbnb se sert du big data pour améliorer ses services ?">
            <a:extLst>
              <a:ext uri="{FF2B5EF4-FFF2-40B4-BE49-F238E27FC236}">
                <a16:creationId xmlns:a16="http://schemas.microsoft.com/office/drawing/2014/main" id="{56025E04-BD4F-CCE2-0508-46E23FF6FF3F}"/>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 y="93846"/>
            <a:ext cx="12192000" cy="667030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90583921-010E-85AB-639D-DE74E66A0D7D}"/>
              </a:ext>
            </a:extLst>
          </p:cNvPr>
          <p:cNvSpPr txBox="1">
            <a:spLocks/>
          </p:cNvSpPr>
          <p:nvPr/>
        </p:nvSpPr>
        <p:spPr>
          <a:xfrm>
            <a:off x="785860" y="706210"/>
            <a:ext cx="3481340" cy="7439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 Provenance</a:t>
            </a:r>
            <a:b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endParaRPr kumimoji="0" lang="en-US" sz="3100" b="0"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 name="Rectangle 4">
            <a:extLst>
              <a:ext uri="{FF2B5EF4-FFF2-40B4-BE49-F238E27FC236}">
                <a16:creationId xmlns:a16="http://schemas.microsoft.com/office/drawing/2014/main" id="{F938A721-E31C-5644-9C3C-0A176CEACC71}"/>
              </a:ext>
            </a:extLst>
          </p:cNvPr>
          <p:cNvSpPr/>
          <p:nvPr/>
        </p:nvSpPr>
        <p:spPr>
          <a:xfrm>
            <a:off x="392642" y="320040"/>
            <a:ext cx="11406715" cy="6217920"/>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10193649-0373-EDA7-B004-DF422C9337F3}"/>
              </a:ext>
            </a:extLst>
          </p:cNvPr>
          <p:cNvPicPr>
            <a:picLocks noChangeAspect="1"/>
          </p:cNvPicPr>
          <p:nvPr/>
        </p:nvPicPr>
        <p:blipFill>
          <a:blip r:embed="rId4"/>
          <a:stretch>
            <a:fillRect/>
          </a:stretch>
        </p:blipFill>
        <p:spPr>
          <a:xfrm>
            <a:off x="5678904" y="992059"/>
            <a:ext cx="5999755" cy="3456636"/>
          </a:xfrm>
          <a:prstGeom prst="rect">
            <a:avLst/>
          </a:prstGeom>
        </p:spPr>
      </p:pic>
      <p:sp>
        <p:nvSpPr>
          <p:cNvPr id="9" name="TextBox 8">
            <a:extLst>
              <a:ext uri="{FF2B5EF4-FFF2-40B4-BE49-F238E27FC236}">
                <a16:creationId xmlns:a16="http://schemas.microsoft.com/office/drawing/2014/main" id="{80F17D57-BAE3-288D-F7F0-78FEE0EF246D}"/>
              </a:ext>
            </a:extLst>
          </p:cNvPr>
          <p:cNvSpPr txBox="1"/>
          <p:nvPr/>
        </p:nvSpPr>
        <p:spPr>
          <a:xfrm>
            <a:off x="392642" y="1268926"/>
            <a:ext cx="5165564" cy="5078313"/>
          </a:xfrm>
          <a:prstGeom prst="rect">
            <a:avLst/>
          </a:prstGeom>
          <a:noFill/>
        </p:spPr>
        <p:txBody>
          <a:bodyPr wrap="square">
            <a:spAutoFit/>
          </a:bodyPr>
          <a:lstStyle/>
          <a:p>
            <a:pPr marL="342900" marR="0" lvl="0" indent="-342900" algn="just">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flow describes the infrastructure stack used by a company to manage and analyze user activity data. </a:t>
            </a:r>
          </a:p>
          <a:p>
            <a:pPr marL="342900" marR="0" lvl="0" indent="-342900" algn="just">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comes from two channels: instrumentation in source code and production database dumps. </a:t>
            </a:r>
          </a:p>
          <a:p>
            <a:pPr marL="342900" marR="0" lvl="0" indent="-342900" algn="just">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is stored in a "Gold" cluster where extraction, transformation, and load jobs are run. A "Silver" cluster also exists where less critical jobs can run. </a:t>
            </a:r>
          </a:p>
          <a:p>
            <a:pPr marL="342900" marR="0" lvl="0" indent="-342900" algn="just">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company uses HDFS and Hive-managed tables as a central source and sink for data, discouraging the use of separate infrastructure.</a:t>
            </a:r>
          </a:p>
          <a:p>
            <a:pPr marL="342900" marR="0" lvl="0" indent="-342900" algn="just">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Ad hoc queries are run using Presto, and scheduling through Airflow. </a:t>
            </a:r>
          </a:p>
          <a:p>
            <a:pPr marL="342900" marR="0" lvl="0" indent="-342900" algn="just">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Spark cluster is used for machine learning, and data can be retired to S3 for long-term storage.</a:t>
            </a:r>
          </a:p>
        </p:txBody>
      </p:sp>
    </p:spTree>
    <p:extLst>
      <p:ext uri="{BB962C8B-B14F-4D97-AF65-F5344CB8AC3E}">
        <p14:creationId xmlns:p14="http://schemas.microsoft.com/office/powerpoint/2010/main" val="2030493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6" name="Title 6">
            <a:extLst>
              <a:ext uri="{FF2B5EF4-FFF2-40B4-BE49-F238E27FC236}">
                <a16:creationId xmlns:a16="http://schemas.microsoft.com/office/drawing/2014/main" id="{90583921-010E-85AB-639D-DE74E66A0D7D}"/>
              </a:ext>
            </a:extLst>
          </p:cNvPr>
          <p:cNvSpPr txBox="1">
            <a:spLocks/>
          </p:cNvSpPr>
          <p:nvPr/>
        </p:nvSpPr>
        <p:spPr>
          <a:xfrm>
            <a:off x="721692" y="524141"/>
            <a:ext cx="3481340" cy="74398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100" b="1" i="0" u="none" strike="noStrike" kern="1200" cap="all" spc="0" normalizeH="0" baseline="0" noProof="0" dirty="0">
                <a:ln>
                  <a:noFill/>
                </a:ln>
                <a:solidFill>
                  <a:schemeClr val="accent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 </a:t>
            </a:r>
            <a:r>
              <a:rPr lang="en-US" sz="3100" b="1" dirty="0">
                <a:solidFill>
                  <a:schemeClr val="accent1"/>
                </a:solidFill>
                <a:latin typeface="Segoe UI Historic" panose="020B0502040204020203" pitchFamily="34" charset="0"/>
                <a:ea typeface="Segoe UI Historic" panose="020B0502040204020203" pitchFamily="34" charset="0"/>
                <a:cs typeface="Segoe UI Historic" panose="020B0502040204020203" pitchFamily="34" charset="0"/>
              </a:rPr>
              <a:t>FLOW Model</a:t>
            </a:r>
            <a:endParaRPr kumimoji="0" lang="en-US" sz="3100" b="0" i="0" u="none" strike="noStrike" kern="1200" cap="all" spc="0" normalizeH="0" baseline="0" noProof="0" dirty="0">
              <a:ln>
                <a:noFill/>
              </a:ln>
              <a:solidFill>
                <a:schemeClr val="accent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 name="Rectangle 4">
            <a:extLst>
              <a:ext uri="{FF2B5EF4-FFF2-40B4-BE49-F238E27FC236}">
                <a16:creationId xmlns:a16="http://schemas.microsoft.com/office/drawing/2014/main" id="{F938A721-E31C-5644-9C3C-0A176CEACC71}"/>
              </a:ext>
            </a:extLst>
          </p:cNvPr>
          <p:cNvSpPr/>
          <p:nvPr/>
        </p:nvSpPr>
        <p:spPr>
          <a:xfrm>
            <a:off x="392642" y="389823"/>
            <a:ext cx="11406715" cy="6217920"/>
          </a:xfrm>
          <a:prstGeom prst="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9" name="Picture 8" descr="3D abstract blue and gold cube illustration">
            <a:extLst>
              <a:ext uri="{FF2B5EF4-FFF2-40B4-BE49-F238E27FC236}">
                <a16:creationId xmlns:a16="http://schemas.microsoft.com/office/drawing/2014/main" id="{102E8189-E30D-98DC-01BE-9EACA376E3F4}"/>
              </a:ext>
            </a:extLst>
          </p:cNvPr>
          <p:cNvPicPr>
            <a:picLocks noChangeAspect="1"/>
          </p:cNvPicPr>
          <p:nvPr/>
        </p:nvPicPr>
        <p:blipFill rotWithShape="1">
          <a:blip r:embed="rId3">
            <a:alphaModFix amt="20000"/>
          </a:blip>
          <a:srcRect l="21258" r="38128"/>
          <a:stretch/>
        </p:blipFill>
        <p:spPr>
          <a:xfrm>
            <a:off x="4684482" y="250257"/>
            <a:ext cx="4678265" cy="6606053"/>
          </a:xfrm>
          <a:prstGeom prst="rect">
            <a:avLst/>
          </a:prstGeom>
          <a:ln>
            <a:noFill/>
          </a:ln>
          <a:effectLst/>
        </p:spPr>
      </p:pic>
      <p:pic>
        <p:nvPicPr>
          <p:cNvPr id="10" name="Picture 9" descr="3D abstract blue and gold cube illustration">
            <a:extLst>
              <a:ext uri="{FF2B5EF4-FFF2-40B4-BE49-F238E27FC236}">
                <a16:creationId xmlns:a16="http://schemas.microsoft.com/office/drawing/2014/main" id="{1FC5F393-9BB0-8504-8B5E-AFAFE897422E}"/>
              </a:ext>
            </a:extLst>
          </p:cNvPr>
          <p:cNvPicPr>
            <a:picLocks noChangeAspect="1"/>
          </p:cNvPicPr>
          <p:nvPr/>
        </p:nvPicPr>
        <p:blipFill rotWithShape="1">
          <a:blip r:embed="rId3">
            <a:alphaModFix amt="20000"/>
          </a:blip>
          <a:srcRect l="21258" r="38128"/>
          <a:stretch/>
        </p:blipFill>
        <p:spPr>
          <a:xfrm>
            <a:off x="9362747" y="261747"/>
            <a:ext cx="2880474" cy="6594563"/>
          </a:xfrm>
          <a:prstGeom prst="rect">
            <a:avLst/>
          </a:prstGeom>
          <a:ln>
            <a:noFill/>
          </a:ln>
          <a:effectLst/>
        </p:spPr>
      </p:pic>
      <p:pic>
        <p:nvPicPr>
          <p:cNvPr id="3" name="Picture 2" descr="3D abstract blue and gold cube illustration">
            <a:extLst>
              <a:ext uri="{FF2B5EF4-FFF2-40B4-BE49-F238E27FC236}">
                <a16:creationId xmlns:a16="http://schemas.microsoft.com/office/drawing/2014/main" id="{35921DBF-B303-8DF3-FA21-24A8CD19370E}"/>
              </a:ext>
            </a:extLst>
          </p:cNvPr>
          <p:cNvPicPr>
            <a:picLocks noChangeAspect="1"/>
          </p:cNvPicPr>
          <p:nvPr/>
        </p:nvPicPr>
        <p:blipFill rotWithShape="1">
          <a:blip r:embed="rId3">
            <a:alphaModFix amt="20000"/>
          </a:blip>
          <a:srcRect l="21258" r="38128"/>
          <a:stretch/>
        </p:blipFill>
        <p:spPr>
          <a:xfrm>
            <a:off x="9075" y="0"/>
            <a:ext cx="4676836" cy="6856310"/>
          </a:xfrm>
          <a:prstGeom prst="rect">
            <a:avLst/>
          </a:prstGeom>
          <a:ln>
            <a:noFill/>
          </a:ln>
          <a:effectLst/>
        </p:spPr>
      </p:pic>
      <p:pic>
        <p:nvPicPr>
          <p:cNvPr id="4" name="Picture 3">
            <a:extLst>
              <a:ext uri="{FF2B5EF4-FFF2-40B4-BE49-F238E27FC236}">
                <a16:creationId xmlns:a16="http://schemas.microsoft.com/office/drawing/2014/main" id="{792A6C0C-112F-5FF3-5B38-70385D1636B2}"/>
              </a:ext>
            </a:extLst>
          </p:cNvPr>
          <p:cNvPicPr>
            <a:picLocks noChangeAspect="1"/>
          </p:cNvPicPr>
          <p:nvPr/>
        </p:nvPicPr>
        <p:blipFill>
          <a:blip r:embed="rId4"/>
          <a:stretch>
            <a:fillRect/>
          </a:stretch>
        </p:blipFill>
        <p:spPr>
          <a:xfrm>
            <a:off x="914197" y="1245231"/>
            <a:ext cx="10222232" cy="5088628"/>
          </a:xfrm>
          <a:prstGeom prst="rect">
            <a:avLst/>
          </a:prstGeom>
          <a:effectLst>
            <a:glow rad="101600">
              <a:schemeClr val="accent4">
                <a:satMod val="175000"/>
                <a:alpha val="40000"/>
              </a:schemeClr>
            </a:glow>
          </a:effectLst>
        </p:spPr>
      </p:pic>
    </p:spTree>
    <p:extLst>
      <p:ext uri="{BB962C8B-B14F-4D97-AF65-F5344CB8AC3E}">
        <p14:creationId xmlns:p14="http://schemas.microsoft.com/office/powerpoint/2010/main" val="133337670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700</TotalTime>
  <Words>1282</Words>
  <Application>Microsoft Macintosh PowerPoint</Application>
  <PresentationFormat>Widescreen</PresentationFormat>
  <Paragraphs>59</Paragraphs>
  <Slides>12</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-apple-system</vt:lpstr>
      <vt:lpstr>American Typewriter</vt:lpstr>
      <vt:lpstr>Arial</vt:lpstr>
      <vt:lpstr>Calibri</vt:lpstr>
      <vt:lpstr>Calibri Light</vt:lpstr>
      <vt:lpstr>FUTURA MEDIUM</vt:lpstr>
      <vt:lpstr>Segoe UI</vt:lpstr>
      <vt:lpstr>Segoe UI Historic</vt:lpstr>
      <vt:lpstr>Söhne</vt:lpstr>
      <vt:lpstr>Symbol</vt:lpstr>
      <vt:lpstr>Trebuchet MS</vt:lpstr>
      <vt:lpstr>Wingdings</vt:lpstr>
      <vt:lpstr>1_Office Theme</vt:lpstr>
      <vt:lpstr>AIRBNB-NEW YORK</vt:lpstr>
      <vt:lpstr>PowerPoint Presentation</vt:lpstr>
      <vt:lpstr>Business problem</vt:lpstr>
      <vt:lpstr>Why New York </vt:lpstr>
      <vt:lpstr>How Data Analysis helps</vt:lpstr>
      <vt:lpstr>Evaluating Metrics</vt:lpstr>
      <vt:lpstr>PowerPoint Presentation</vt:lpstr>
      <vt:lpstr>PowerPoint Presentation</vt:lpstr>
      <vt:lpstr>PowerPoint Presentation</vt:lpstr>
      <vt:lpstr>Challenges </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AIRBNB-NEW YORK</dc:title>
  <dc:creator>Sindhura Alla</dc:creator>
  <cp:lastModifiedBy>Sindhura Alla</cp:lastModifiedBy>
  <cp:revision>3</cp:revision>
  <dcterms:created xsi:type="dcterms:W3CDTF">2023-04-24T03:51:28Z</dcterms:created>
  <dcterms:modified xsi:type="dcterms:W3CDTF">2023-04-24T17:00:52Z</dcterms:modified>
</cp:coreProperties>
</file>